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handoutMasterIdLst>
    <p:handoutMasterId r:id="rId14"/>
  </p:handoutMasterIdLst>
  <p:sldIdLst>
    <p:sldId id="269" r:id="rId2"/>
    <p:sldId id="257" r:id="rId3"/>
    <p:sldId id="258" r:id="rId4"/>
    <p:sldId id="259" r:id="rId5"/>
    <p:sldId id="260" r:id="rId6"/>
    <p:sldId id="261" r:id="rId7"/>
    <p:sldId id="265" r:id="rId8"/>
    <p:sldId id="262" r:id="rId9"/>
    <p:sldId id="263" r:id="rId10"/>
    <p:sldId id="264" r:id="rId11"/>
    <p:sldId id="266" r:id="rId12"/>
    <p:sldId id="267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6" d="100"/>
          <a:sy n="96" d="100"/>
        </p:scale>
        <p:origin x="-7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134" y="0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3D1B520-97AF-4E42-8C4F-A62BDB26ECA2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649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134" y="8829675"/>
            <a:ext cx="3038648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E80B703-0ABB-4C0B-A684-3F8B72FB32D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F4D1DB5-933A-46AA-A745-AE3321B0DF9F}" type="datetimeFigureOut">
              <a:rPr lang="en-US" smtClean="0"/>
              <a:pPr/>
              <a:t>11/18/2011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396504C4-36F1-4668-99A7-571DA27445A8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981200" y="914400"/>
            <a:ext cx="5105400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4400" b="1" cap="all" dirty="0">
                <a:solidFill>
                  <a:srgbClr val="FFC000"/>
                </a:solidFill>
                <a:effectLst>
                  <a:reflection blurRad="12700" stA="34000" endA="740" endPos="53000" dir="5400000" sy="-100000" algn="bl" rotWithShape="0"/>
                </a:effectLst>
                <a:latin typeface="Verdana" pitchFamily="34" charset="0"/>
                <a:ea typeface="+mj-ea"/>
                <a:cs typeface="+mj-cs"/>
              </a:rPr>
              <a:t>Florida </a:t>
            </a:r>
            <a:br>
              <a:rPr lang="en-US" sz="4400" b="1" cap="all" dirty="0">
                <a:solidFill>
                  <a:srgbClr val="FFC000"/>
                </a:solidFill>
                <a:effectLst>
                  <a:reflection blurRad="12700" stA="34000" endA="740" endPos="53000" dir="5400000" sy="-100000" algn="bl" rotWithShape="0"/>
                </a:effectLst>
                <a:latin typeface="Verdana" pitchFamily="34" charset="0"/>
                <a:ea typeface="+mj-ea"/>
                <a:cs typeface="+mj-cs"/>
              </a:rPr>
            </a:br>
            <a:r>
              <a:rPr lang="en-US" sz="4400" b="1" cap="all" dirty="0">
                <a:solidFill>
                  <a:srgbClr val="FFC000"/>
                </a:solidFill>
                <a:effectLst>
                  <a:reflection blurRad="12700" stA="34000" endA="740" endPos="53000" dir="5400000" sy="-100000" algn="bl" rotWithShape="0"/>
                </a:effectLst>
                <a:latin typeface="Verdana" pitchFamily="34" charset="0"/>
                <a:ea typeface="+mj-ea"/>
                <a:cs typeface="+mj-cs"/>
              </a:rPr>
              <a:t>Collegiate Success Initiative</a:t>
            </a:r>
            <a:endParaRPr lang="en-US" sz="4400" dirty="0">
              <a:latin typeface="Verdana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 rot="10800000" flipV="1">
            <a:off x="2590800" y="4063983"/>
            <a:ext cx="388179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smtClean="0">
                <a:solidFill>
                  <a:srgbClr val="FFC000"/>
                </a:solidFill>
                <a:latin typeface="Verdana" pitchFamily="34" charset="0"/>
              </a:rPr>
              <a:t>Florida CSI</a:t>
            </a:r>
            <a:endParaRPr lang="en-US" sz="4000" dirty="0">
              <a:solidFill>
                <a:srgbClr val="FFC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457200"/>
            <a:ext cx="800100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Survey Incentives</a:t>
            </a:r>
          </a:p>
          <a:p>
            <a:endParaRPr lang="en-US" sz="2800" dirty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Incentives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for evaluation type activities (e.g. surveys, focus groups) are an allowable use of grant funds;  however, </a:t>
            </a:r>
          </a:p>
          <a:p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No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cash payments may be made directly to participants</a:t>
            </a: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Gift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Cards are considered to be cash </a:t>
            </a: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       incentives</a:t>
            </a:r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Incentives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may not be more than a $10 value</a:t>
            </a:r>
          </a:p>
          <a:p>
            <a:endParaRPr lang="en-US" sz="2800" dirty="0"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762000"/>
            <a:ext cx="7696200" cy="49552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US" sz="3600" b="1" dirty="0">
                <a:solidFill>
                  <a:srgbClr val="FFC000"/>
                </a:solidFill>
                <a:latin typeface="Verdana" pitchFamily="34" charset="0"/>
              </a:rPr>
              <a:t>Suggested uses</a:t>
            </a:r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:</a:t>
            </a:r>
          </a:p>
          <a:p>
            <a:pPr lvl="0"/>
            <a:endParaRPr lang="en-US" sz="2800" dirty="0">
              <a:solidFill>
                <a:prstClr val="white"/>
              </a:solidFill>
              <a:latin typeface="Verdana" pitchFamily="34" charset="0"/>
            </a:endParaRPr>
          </a:p>
          <a:p>
            <a:pPr lvl="0"/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Vouchers may be issued to campus entities to defray the costs for:  </a:t>
            </a:r>
            <a:endParaRPr lang="en-US" sz="2800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lvl="0"/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admission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to athletic events, </a:t>
            </a:r>
            <a:endParaRPr lang="en-US" sz="2800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pPr lvl="0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student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union or other campus </a:t>
            </a: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facility</a:t>
            </a:r>
          </a:p>
          <a:p>
            <a:pPr lvl="0"/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lvl="0"/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Vouchers may be issued to the campus book store for the purchase of merchandise, including </a:t>
            </a:r>
            <a:r>
              <a:rPr lang="en-US" sz="2800" dirty="0" err="1">
                <a:solidFill>
                  <a:srgbClr val="FFC000"/>
                </a:solidFill>
                <a:latin typeface="Arial Rounded MT Bold" pitchFamily="34" charset="0"/>
              </a:rPr>
              <a:t>itunes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 gift cards.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696200" cy="48013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Documentation:</a:t>
            </a:r>
          </a:p>
          <a:p>
            <a:endParaRPr lang="en-US" dirty="0"/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Keep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a log of those survey participants </a:t>
            </a: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 who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complete the survey and are eligible for the incentive</a:t>
            </a: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.</a:t>
            </a:r>
          </a:p>
          <a:p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Provide </a:t>
            </a:r>
            <a:r>
              <a:rPr lang="en-US" sz="2800" dirty="0">
                <a:solidFill>
                  <a:srgbClr val="FFC000"/>
                </a:solidFill>
                <a:latin typeface="Arial Rounded MT Bold" pitchFamily="34" charset="0"/>
              </a:rPr>
              <a:t>a list of participants to the entity to which a voucher or credit has been issued so that they may issue credit accordingly; making sure they keep track of who has redeemed their credit.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914400"/>
            <a:ext cx="7086600" cy="23698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History:</a:t>
            </a:r>
          </a:p>
          <a:p>
            <a:endParaRPr lang="en-US" sz="2800" b="1" dirty="0" smtClean="0">
              <a:solidFill>
                <a:srgbClr val="FFC000"/>
              </a:solidFill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A two year grant funded by the 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U.S. Department of Education; 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Office of Safe and Drug Free Schools</a:t>
            </a:r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371600" y="3733800"/>
            <a:ext cx="708660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Applied 2009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Approved 7/1/2010 – 6/30/2012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Award:  $375,000 per year</a:t>
            </a:r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914400"/>
            <a:ext cx="7772400" cy="39395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Grant Goal:</a:t>
            </a:r>
          </a:p>
          <a:p>
            <a:endParaRPr lang="en-US" sz="2800" dirty="0" smtClean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Provide funds to prevent and reduce the rate of underage alcohol consumption, including binge drinking, among students at institutions of higher education (IHE’s), on campus and in the surrounding communities</a:t>
            </a:r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1371600"/>
            <a:ext cx="7696200" cy="36625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Financial Assistance:</a:t>
            </a:r>
          </a:p>
          <a:p>
            <a:endParaRPr lang="en-US" sz="2800" dirty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To develop, expand or enhance a statewide coalition to prevent and reduce alcohol abuse by targeting underage students at IHEs throughout the state, both on campuses and in the surrounding communities.</a:t>
            </a:r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85800" y="838200"/>
            <a:ext cx="7543800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Targeted Communities:</a:t>
            </a:r>
          </a:p>
          <a:p>
            <a:endParaRPr lang="en-US" sz="2800" dirty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Represent 16.9% of Florida youth ages 15-24</a:t>
            </a:r>
          </a:p>
          <a:p>
            <a:endParaRPr lang="en-US" sz="2800" dirty="0" smtClean="0">
              <a:solidFill>
                <a:srgbClr val="FFC000"/>
              </a:solidFill>
              <a:latin typeface="Arial Rounded MT Bold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Leon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Alachua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Orange</a:t>
            </a: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Hillsborough</a:t>
            </a:r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685800"/>
            <a:ext cx="784860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Tasks:</a:t>
            </a:r>
          </a:p>
          <a:p>
            <a:endParaRPr lang="en-US" sz="2800" dirty="0">
              <a:solidFill>
                <a:srgbClr val="FFC000"/>
              </a:solidFill>
              <a:latin typeface="Verdana" pitchFamily="34" charset="0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Partner with representatives of IHEs to conduct the SARG process on campus and in the areas surrounding campus.</a:t>
            </a:r>
          </a:p>
          <a:p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Plan strategic initiatives that target identified needs (based on NA/LM,  resource assessment and CCAP)</a:t>
            </a:r>
          </a:p>
          <a:p>
            <a:endParaRPr lang="en-US" sz="2800" dirty="0">
              <a:solidFill>
                <a:srgbClr val="FFC000"/>
              </a:solidFill>
              <a:latin typeface="Verdana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990600"/>
            <a:ext cx="7848600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Some grantees may be able to implement the strategic plan based upon the results of their resource assessment and available funds.</a:t>
            </a:r>
          </a:p>
          <a:p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  <a:p>
            <a:r>
              <a:rPr lang="en-US" sz="2800" dirty="0" smtClean="0">
                <a:solidFill>
                  <a:srgbClr val="FFC000"/>
                </a:solidFill>
                <a:latin typeface="Arial Rounded MT Bold" pitchFamily="34" charset="0"/>
              </a:rPr>
              <a:t>Sustainability planning will be an integral part of the collaboratives’ planning process</a:t>
            </a:r>
            <a:endParaRPr lang="en-US" sz="28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609600" y="533400"/>
            <a:ext cx="8001000" cy="54168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Performance  Measures:</a:t>
            </a:r>
          </a:p>
          <a:p>
            <a:endParaRPr lang="en-US" sz="2800" dirty="0" smtClean="0">
              <a:solidFill>
                <a:srgbClr val="FFC000"/>
              </a:solidFill>
              <a:latin typeface="Verdana" pitchFamily="34" charset="0"/>
            </a:endParaRPr>
          </a:p>
          <a:p>
            <a:r>
              <a:rPr lang="en-US" sz="2400" dirty="0" smtClean="0">
                <a:solidFill>
                  <a:srgbClr val="FFC000"/>
                </a:solidFill>
                <a:latin typeface="Arial Rounded MT Bold" pitchFamily="34" charset="0"/>
              </a:rPr>
              <a:t>Government Performance &amp; Accountability Act (GPRA)</a:t>
            </a:r>
          </a:p>
          <a:p>
            <a:r>
              <a:rPr lang="en-US" sz="2400" i="1" dirty="0" smtClean="0">
                <a:solidFill>
                  <a:srgbClr val="FFC000"/>
                </a:solidFill>
                <a:latin typeface="Arial Rounded MT Bold" pitchFamily="34" charset="0"/>
              </a:rPr>
              <a:t>Required by the grant</a:t>
            </a:r>
          </a:p>
          <a:p>
            <a:endParaRPr lang="en-US" sz="2400" i="1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236538" indent="-236538">
              <a:buFont typeface="Arial" charset="0"/>
              <a:buChar char="•"/>
            </a:pPr>
            <a:r>
              <a:rPr lang="en-US" sz="2400" dirty="0" smtClean="0">
                <a:solidFill>
                  <a:srgbClr val="FFC000"/>
                </a:solidFill>
                <a:latin typeface="Arial Rounded MT Bold" pitchFamily="34" charset="0"/>
              </a:rPr>
              <a:t>The percentage of grantees that demonstrate a reduction in 30 day alcohol use among under-age students at participating IHEs</a:t>
            </a:r>
          </a:p>
          <a:p>
            <a:pPr>
              <a:buFont typeface="Arial" charset="0"/>
              <a:buChar char="•"/>
            </a:pPr>
            <a:endParaRPr lang="en-US" sz="24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236538" indent="-236538">
              <a:buFont typeface="Arial" charset="0"/>
              <a:buChar char="•"/>
            </a:pPr>
            <a:r>
              <a:rPr lang="en-US" sz="2400" dirty="0" smtClean="0">
                <a:solidFill>
                  <a:srgbClr val="FFC000"/>
                </a:solidFill>
                <a:latin typeface="Arial Rounded MT Bold" pitchFamily="34" charset="0"/>
              </a:rPr>
              <a:t>The percentage of grantees that demonstrate a reduction in 30 day binge drinking among underage students at participating IHEs</a:t>
            </a:r>
          </a:p>
          <a:p>
            <a:endParaRPr lang="en-US" dirty="0"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3400" y="457200"/>
            <a:ext cx="7924800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C000"/>
                </a:solidFill>
                <a:latin typeface="Verdana" pitchFamily="34" charset="0"/>
              </a:rPr>
              <a:t>Performance Measures</a:t>
            </a:r>
          </a:p>
          <a:p>
            <a:r>
              <a:rPr lang="en-US" sz="2000" i="1" dirty="0" smtClean="0">
                <a:solidFill>
                  <a:srgbClr val="FFC000"/>
                </a:solidFill>
                <a:latin typeface="Verdana" pitchFamily="34" charset="0"/>
              </a:rPr>
              <a:t>DCF additional measures</a:t>
            </a:r>
          </a:p>
          <a:p>
            <a:endParaRPr lang="en-US" sz="2000" dirty="0" smtClean="0">
              <a:solidFill>
                <a:srgbClr val="FFC000"/>
              </a:solidFill>
              <a:latin typeface="Verdana" pitchFamily="34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C000"/>
                </a:solidFill>
                <a:latin typeface="Arial Rounded MT Bold" pitchFamily="34" charset="0"/>
              </a:rPr>
              <a:t>Increase knowledge and awareness of the problem within targeted communities among students, faculty, and staff and other responsible community adults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236538" indent="-236538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C000"/>
                </a:solidFill>
                <a:latin typeface="Arial Rounded MT Bold" pitchFamily="34" charset="0"/>
              </a:rPr>
              <a:t>Increase, in each targeted community, the perception of wrongfulness of alcohol and other drug use among students, faculty &amp; staff and other responsible community adults</a:t>
            </a:r>
          </a:p>
          <a:p>
            <a:pPr>
              <a:buFont typeface="Arial" pitchFamily="34" charset="0"/>
              <a:buChar char="•"/>
            </a:pPr>
            <a:endParaRPr lang="en-US" sz="2000" dirty="0">
              <a:solidFill>
                <a:srgbClr val="FFC000"/>
              </a:solidFill>
              <a:latin typeface="Arial Rounded MT Bold" pitchFamily="34" charset="0"/>
            </a:endParaRPr>
          </a:p>
          <a:p>
            <a:pPr marL="176213" indent="-176213">
              <a:buFont typeface="Arial" pitchFamily="34" charset="0"/>
              <a:buChar char="•"/>
            </a:pPr>
            <a:r>
              <a:rPr lang="en-US" sz="2000" dirty="0" smtClean="0">
                <a:solidFill>
                  <a:srgbClr val="FFC000"/>
                </a:solidFill>
                <a:latin typeface="Arial Rounded MT Bold" pitchFamily="34" charset="0"/>
              </a:rPr>
              <a:t>Increase, in each targeted community, the perception of harm from use of alcohol and other drug use among students, faculty &amp; staff, and other responsible community adults.</a:t>
            </a:r>
            <a:endParaRPr lang="en-US" sz="2000" dirty="0">
              <a:solidFill>
                <a:srgbClr val="FFC000"/>
              </a:solidFill>
              <a:latin typeface="Arial Rounded MT Bold" pitchFamily="34" charset="0"/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185</TotalTime>
  <Words>495</Words>
  <Application>Microsoft Office PowerPoint</Application>
  <PresentationFormat>On-screen Show (4:3)</PresentationFormat>
  <Paragraphs>68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Metro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Florida  Collegiate Success Initiative</dc:title>
  <dc:creator>munt-kim</dc:creator>
  <cp:lastModifiedBy>Neal</cp:lastModifiedBy>
  <cp:revision>22</cp:revision>
  <dcterms:created xsi:type="dcterms:W3CDTF">2011-11-09T13:44:22Z</dcterms:created>
  <dcterms:modified xsi:type="dcterms:W3CDTF">2011-11-18T20:21:38Z</dcterms:modified>
</cp:coreProperties>
</file>